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8" r:id="rId3"/>
    <p:sldId id="257" r:id="rId4"/>
    <p:sldId id="263" r:id="rId5"/>
    <p:sldId id="264" r:id="rId6"/>
    <p:sldId id="265" r:id="rId7"/>
    <p:sldId id="259" r:id="rId8"/>
    <p:sldId id="260" r:id="rId9"/>
    <p:sldId id="261" r:id="rId10"/>
    <p:sldId id="267" r:id="rId11"/>
    <p:sldId id="266" r:id="rId12"/>
    <p:sldId id="262"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5" d="100"/>
          <a:sy n="55" d="100"/>
        </p:scale>
        <p:origin x="65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6182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95489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506439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34855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9067132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2467903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GB"/>
          </a:p>
        </p:txBody>
      </p:sp>
      <p:sp>
        <p:nvSpPr>
          <p:cNvPr id="4" name="Text 2"/>
          <p:cNvSpPr/>
          <p:nvPr/>
        </p:nvSpPr>
        <p:spPr>
          <a:xfrm>
            <a:off x="833199" y="1251585"/>
            <a:ext cx="7477601" cy="3332798"/>
          </a:xfrm>
          <a:prstGeom prst="rect">
            <a:avLst/>
          </a:prstGeom>
          <a:noFill/>
          <a:ln/>
        </p:spPr>
        <p:txBody>
          <a:bodyPr wrap="square" rtlCol="0" anchor="t"/>
          <a:lstStyle/>
          <a:p>
            <a:pPr marL="0" indent="0">
              <a:lnSpc>
                <a:spcPts val="6561"/>
              </a:lnSpc>
              <a:buNone/>
            </a:pPr>
            <a:r>
              <a:rPr lang="en-US" sz="5249" dirty="0">
                <a:solidFill>
                  <a:srgbClr val="1B1B27"/>
                </a:solidFill>
                <a:latin typeface="Raleway" pitchFamily="34" charset="0"/>
                <a:ea typeface="Raleway" pitchFamily="34" charset="-122"/>
                <a:cs typeface="Raleway" pitchFamily="34" charset="-120"/>
              </a:rPr>
              <a:t>Loan Eligibility Prediction using Machine Learning Models</a:t>
            </a:r>
            <a:endParaRPr lang="en-US" sz="5249" dirty="0"/>
          </a:p>
        </p:txBody>
      </p:sp>
      <p:sp>
        <p:nvSpPr>
          <p:cNvPr id="5" name="Text 3"/>
          <p:cNvSpPr/>
          <p:nvPr/>
        </p:nvSpPr>
        <p:spPr>
          <a:xfrm>
            <a:off x="833199" y="4917638"/>
            <a:ext cx="7477601"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Welcome to our presentation on Loan Eligibility Prediction using machine learning models. In this presentation, we will explore the purpose, importance, data preprocessing techniques, machine learning models, and model evaluation.</a:t>
            </a:r>
            <a:endParaRPr lang="en-US" sz="1750" dirty="0"/>
          </a:p>
        </p:txBody>
      </p:sp>
      <p:sp>
        <p:nvSpPr>
          <p:cNvPr id="6" name="Shape 4"/>
          <p:cNvSpPr/>
          <p:nvPr/>
        </p:nvSpPr>
        <p:spPr>
          <a:xfrm>
            <a:off x="833199" y="6605826"/>
            <a:ext cx="355402" cy="355402"/>
          </a:xfrm>
          <a:prstGeom prst="roundRect">
            <a:avLst>
              <a:gd name="adj" fmla="val 25726039"/>
            </a:avLst>
          </a:prstGeom>
          <a:noFill/>
          <a:ln w="7620">
            <a:solidFill>
              <a:srgbClr val="FFFFFF"/>
            </a:solidFill>
            <a:prstDash val="solid"/>
          </a:ln>
        </p:spPr>
        <p:txBody>
          <a:bodyPr/>
          <a:lstStyle/>
          <a:p>
            <a:endParaRPr lang="en-GB"/>
          </a:p>
        </p:txBody>
      </p:sp>
      <p:sp>
        <p:nvSpPr>
          <p:cNvPr id="8" name="Text 5"/>
          <p:cNvSpPr/>
          <p:nvPr/>
        </p:nvSpPr>
        <p:spPr>
          <a:xfrm>
            <a:off x="833199" y="6837433"/>
            <a:ext cx="1760220" cy="388858"/>
          </a:xfrm>
          <a:prstGeom prst="rect">
            <a:avLst/>
          </a:prstGeom>
          <a:noFill/>
          <a:ln/>
        </p:spPr>
        <p:txBody>
          <a:bodyPr wrap="none" rtlCol="0" anchor="t"/>
          <a:lstStyle/>
          <a:p>
            <a:pPr marL="0" indent="0" algn="l">
              <a:lnSpc>
                <a:spcPts val="3062"/>
              </a:lnSpc>
              <a:buNone/>
            </a:pPr>
            <a:r>
              <a:rPr lang="en-US" sz="2187" b="1" dirty="0">
                <a:solidFill>
                  <a:srgbClr val="3C3939"/>
                </a:solidFill>
                <a:latin typeface="Roboto" pitchFamily="34" charset="0"/>
                <a:ea typeface="Roboto" pitchFamily="34" charset="-122"/>
                <a:cs typeface="Roboto" pitchFamily="34" charset="-120"/>
              </a:rPr>
              <a:t>by Jennie Priyanka (RA2112702010001)</a:t>
            </a:r>
            <a:endParaRPr lang="en-US" sz="2187" dirty="0"/>
          </a:p>
        </p:txBody>
      </p:sp>
      <p:pic>
        <p:nvPicPr>
          <p:cNvPr id="9" name="Image 1"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GB" dirty="0"/>
          </a:p>
        </p:txBody>
      </p:sp>
      <p:sp>
        <p:nvSpPr>
          <p:cNvPr id="4" name="Text 2"/>
          <p:cNvSpPr/>
          <p:nvPr/>
        </p:nvSpPr>
        <p:spPr>
          <a:xfrm>
            <a:off x="671153" y="464475"/>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rPr>
              <a:t>Proposed System Architecture</a:t>
            </a:r>
            <a:endParaRPr lang="en-US" sz="4374" dirty="0"/>
          </a:p>
        </p:txBody>
      </p:sp>
      <p:sp>
        <p:nvSpPr>
          <p:cNvPr id="5" name="Text 3"/>
          <p:cNvSpPr/>
          <p:nvPr/>
        </p:nvSpPr>
        <p:spPr>
          <a:xfrm>
            <a:off x="671153" y="2028712"/>
            <a:ext cx="7477601" cy="1777008"/>
          </a:xfrm>
          <a:prstGeom prst="rect">
            <a:avLst/>
          </a:prstGeom>
          <a:noFill/>
          <a:ln/>
        </p:spPr>
        <p:txBody>
          <a:bodyPr wrap="square" rtlCol="0" anchor="t"/>
          <a:lstStyle/>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8" name="Picture 7">
            <a:extLst>
              <a:ext uri="{FF2B5EF4-FFF2-40B4-BE49-F238E27FC236}">
                <a16:creationId xmlns:a16="http://schemas.microsoft.com/office/drawing/2014/main" id="{065A629F-8BCB-77BD-EB50-0F4B87A3CC9A}"/>
              </a:ext>
            </a:extLst>
          </p:cNvPr>
          <p:cNvPicPr>
            <a:picLocks noChangeAspect="1"/>
          </p:cNvPicPr>
          <p:nvPr/>
        </p:nvPicPr>
        <p:blipFill>
          <a:blip r:embed="rId4"/>
          <a:stretch>
            <a:fillRect/>
          </a:stretch>
        </p:blipFill>
        <p:spPr>
          <a:xfrm>
            <a:off x="2488557" y="2776563"/>
            <a:ext cx="4921405" cy="3798041"/>
          </a:xfrm>
          <a:prstGeom prst="rect">
            <a:avLst/>
          </a:prstGeom>
        </p:spPr>
      </p:pic>
    </p:spTree>
    <p:extLst>
      <p:ext uri="{BB962C8B-B14F-4D97-AF65-F5344CB8AC3E}">
        <p14:creationId xmlns:p14="http://schemas.microsoft.com/office/powerpoint/2010/main" val="5552824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GB"/>
          </a:p>
        </p:txBody>
      </p:sp>
      <p:sp>
        <p:nvSpPr>
          <p:cNvPr id="4" name="Text 2"/>
          <p:cNvSpPr/>
          <p:nvPr/>
        </p:nvSpPr>
        <p:spPr>
          <a:xfrm>
            <a:off x="833199" y="2712482"/>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Model Evaluation</a:t>
            </a:r>
            <a:endParaRPr lang="en-US" sz="4374" dirty="0"/>
          </a:p>
        </p:txBody>
      </p:sp>
      <p:sp>
        <p:nvSpPr>
          <p:cNvPr id="5" name="Text 3"/>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Evaluating the performance of machine learning models is crucial to determine their effectiveness in loan eligibility prediction. We use various evaluation metrics such as accuracy, precision, recall, and cross-validation techniques to assess the models' performance. Model comparison helps identify the best-performing model.</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extLst>
      <p:ext uri="{BB962C8B-B14F-4D97-AF65-F5344CB8AC3E}">
        <p14:creationId xmlns:p14="http://schemas.microsoft.com/office/powerpoint/2010/main" val="1847764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GB"/>
          </a:p>
        </p:txBody>
      </p:sp>
      <p:sp>
        <p:nvSpPr>
          <p:cNvPr id="4" name="Text 2"/>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Conclusion</a:t>
            </a:r>
            <a:endParaRPr lang="en-US" sz="4374" dirty="0"/>
          </a:p>
        </p:txBody>
      </p:sp>
      <p:sp>
        <p:nvSpPr>
          <p:cNvPr id="5"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In conclusion, loan eligibility prediction using machine learning models is a valuable tool for financial institutions. Through our analysis, we have summarized the findings, explored potential applications, and discussed future directions for research in this field.</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GB"/>
          </a:p>
        </p:txBody>
      </p:sp>
      <p:sp>
        <p:nvSpPr>
          <p:cNvPr id="4" name="Text 2"/>
          <p:cNvSpPr/>
          <p:nvPr/>
        </p:nvSpPr>
        <p:spPr>
          <a:xfrm>
            <a:off x="6319599" y="1868448"/>
            <a:ext cx="450342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Table of Contents</a:t>
            </a:r>
            <a:endParaRPr lang="en-US" sz="4374" dirty="0"/>
          </a:p>
        </p:txBody>
      </p:sp>
      <p:sp>
        <p:nvSpPr>
          <p:cNvPr id="5" name="Text 3"/>
          <p:cNvSpPr/>
          <p:nvPr/>
        </p:nvSpPr>
        <p:spPr>
          <a:xfrm>
            <a:off x="6675001" y="2896076"/>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Introduction</a:t>
            </a:r>
            <a:endParaRPr lang="en-US" sz="1750" dirty="0"/>
          </a:p>
        </p:txBody>
      </p:sp>
      <p:sp>
        <p:nvSpPr>
          <p:cNvPr id="6" name="Text 4"/>
          <p:cNvSpPr/>
          <p:nvPr/>
        </p:nvSpPr>
        <p:spPr>
          <a:xfrm>
            <a:off x="6675001" y="3340298"/>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Literature Survey</a:t>
            </a:r>
            <a:endParaRPr lang="en-US" sz="1750" dirty="0"/>
          </a:p>
        </p:txBody>
      </p:sp>
      <p:sp>
        <p:nvSpPr>
          <p:cNvPr id="7" name="Text 5"/>
          <p:cNvSpPr/>
          <p:nvPr/>
        </p:nvSpPr>
        <p:spPr>
          <a:xfrm>
            <a:off x="6675001" y="3784521"/>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Problem Statement</a:t>
            </a:r>
            <a:endParaRPr lang="en-US" sz="1750" dirty="0"/>
          </a:p>
        </p:txBody>
      </p:sp>
      <p:sp>
        <p:nvSpPr>
          <p:cNvPr id="8" name="Text 6"/>
          <p:cNvSpPr/>
          <p:nvPr/>
        </p:nvSpPr>
        <p:spPr>
          <a:xfrm>
            <a:off x="6675001" y="4228743"/>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Objective</a:t>
            </a:r>
          </a:p>
          <a:p>
            <a:pPr marL="342900" indent="-342900" algn="l">
              <a:lnSpc>
                <a:spcPts val="2799"/>
              </a:lnSpc>
              <a:buSzPct val="100000"/>
              <a:buChar char="•"/>
            </a:pPr>
            <a:endParaRPr lang="en-US" sz="1750" dirty="0"/>
          </a:p>
        </p:txBody>
      </p:sp>
      <p:sp>
        <p:nvSpPr>
          <p:cNvPr id="9" name="Text 7"/>
          <p:cNvSpPr/>
          <p:nvPr/>
        </p:nvSpPr>
        <p:spPr>
          <a:xfrm>
            <a:off x="6675001" y="4672965"/>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System Architecture</a:t>
            </a:r>
            <a:endParaRPr lang="en-US" sz="1750" dirty="0"/>
          </a:p>
        </p:txBody>
      </p:sp>
      <p:sp>
        <p:nvSpPr>
          <p:cNvPr id="10" name="Text 8"/>
          <p:cNvSpPr/>
          <p:nvPr/>
        </p:nvSpPr>
        <p:spPr>
          <a:xfrm>
            <a:off x="6675001" y="5117187"/>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Machine Learning Model</a:t>
            </a:r>
            <a:endParaRPr lang="en-US" sz="1750" dirty="0"/>
          </a:p>
        </p:txBody>
      </p:sp>
      <p:sp>
        <p:nvSpPr>
          <p:cNvPr id="11" name="Text 9"/>
          <p:cNvSpPr/>
          <p:nvPr/>
        </p:nvSpPr>
        <p:spPr>
          <a:xfrm>
            <a:off x="6675001" y="5561409"/>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Model Evaluation</a:t>
            </a:r>
            <a:endParaRPr lang="en-US" sz="1750" dirty="0"/>
          </a:p>
        </p:txBody>
      </p:sp>
      <p:sp>
        <p:nvSpPr>
          <p:cNvPr id="12" name="Text 10"/>
          <p:cNvSpPr/>
          <p:nvPr/>
        </p:nvSpPr>
        <p:spPr>
          <a:xfrm>
            <a:off x="6675001" y="6005632"/>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3C3939"/>
                </a:solidFill>
                <a:latin typeface="Roboto" pitchFamily="34" charset="0"/>
                <a:ea typeface="Roboto" pitchFamily="34" charset="-122"/>
                <a:cs typeface="Roboto" pitchFamily="34" charset="-120"/>
              </a:rPr>
              <a:t>Conclusion</a:t>
            </a:r>
            <a:endParaRPr lang="en-US" sz="1750" dirty="0"/>
          </a:p>
        </p:txBody>
      </p:sp>
      <p:pic>
        <p:nvPicPr>
          <p:cNvPr id="13"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GB"/>
          </a:p>
        </p:txBody>
      </p:sp>
      <p:sp>
        <p:nvSpPr>
          <p:cNvPr id="4" name="Text 2"/>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Introduction</a:t>
            </a:r>
            <a:endParaRPr lang="en-US" sz="4374" dirty="0"/>
          </a:p>
        </p:txBody>
      </p:sp>
      <p:sp>
        <p:nvSpPr>
          <p:cNvPr id="5"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Loan eligibility prediction is crucial in the financial industry. Accurate prediction helps streamline the loan approval process, reduces the risk of defaults, and improves customer satisfaction. This presentation provides a comprehensive overview of the topic.</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11575"/>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GB"/>
          </a:p>
        </p:txBody>
      </p:sp>
      <p:sp>
        <p:nvSpPr>
          <p:cNvPr id="4" name="Text 2"/>
          <p:cNvSpPr/>
          <p:nvPr/>
        </p:nvSpPr>
        <p:spPr>
          <a:xfrm>
            <a:off x="6111255" y="317906"/>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rPr>
              <a:t>Literature Survey</a:t>
            </a:r>
            <a:endParaRPr lang="en-US" sz="4374" dirty="0"/>
          </a:p>
        </p:txBody>
      </p:sp>
      <p:sp>
        <p:nvSpPr>
          <p:cNvPr id="5" name="Text 3"/>
          <p:cNvSpPr/>
          <p:nvPr/>
        </p:nvSpPr>
        <p:spPr>
          <a:xfrm>
            <a:off x="6111255" y="1330185"/>
            <a:ext cx="7477601" cy="6581509"/>
          </a:xfrm>
          <a:prstGeom prst="rect">
            <a:avLst/>
          </a:prstGeom>
          <a:noFill/>
          <a:ln/>
        </p:spPr>
        <p:txBody>
          <a:bodyPr wrap="square" rtlCol="0" anchor="t"/>
          <a:lstStyle/>
          <a:p>
            <a:pPr algn="l"/>
            <a:r>
              <a:rPr lang="en-US" b="1" i="0" dirty="0">
                <a:effectLst/>
                <a:latin typeface="Söhne"/>
              </a:rPr>
              <a:t>Paper 1: "Credit Scoring using Logistic Regression"</a:t>
            </a:r>
            <a:endParaRPr lang="en-US" b="0" i="0" dirty="0">
              <a:effectLst/>
              <a:latin typeface="Söhne"/>
            </a:endParaRPr>
          </a:p>
          <a:p>
            <a:pPr marL="742950" lvl="1" indent="-285750" algn="l">
              <a:buFont typeface="+mj-lt"/>
              <a:buAutoNum type="arabicPeriod"/>
            </a:pPr>
            <a:r>
              <a:rPr lang="en-US" b="1" i="0" dirty="0">
                <a:effectLst/>
                <a:latin typeface="Söhne"/>
              </a:rPr>
              <a:t>Methodology:</a:t>
            </a:r>
            <a:r>
              <a:rPr lang="en-US" b="0" i="0" dirty="0">
                <a:effectLst/>
                <a:latin typeface="Söhne"/>
              </a:rPr>
              <a:t> This paper employs a traditional logistic regression model for loan eligibility prediction. Features used are basic demographic and financial information.</a:t>
            </a:r>
          </a:p>
          <a:p>
            <a:pPr marL="742950" lvl="1" indent="-285750" algn="l">
              <a:buFont typeface="+mj-lt"/>
              <a:buAutoNum type="arabicPeriod"/>
            </a:pPr>
            <a:r>
              <a:rPr lang="en-US" b="1" i="0" dirty="0">
                <a:effectLst/>
                <a:latin typeface="Söhne"/>
              </a:rPr>
              <a:t>Improvements:</a:t>
            </a:r>
            <a:r>
              <a:rPr lang="en-US" b="0" i="0" dirty="0">
                <a:effectLst/>
                <a:latin typeface="Söhne"/>
              </a:rPr>
              <a:t> Subsequent research improved upon this by incorporating additional features, such as social media data and transaction history, resulting in more accurate predictions.</a:t>
            </a:r>
          </a:p>
          <a:p>
            <a:pPr algn="l"/>
            <a:r>
              <a:rPr lang="en-US" b="1" i="0" dirty="0">
                <a:effectLst/>
                <a:latin typeface="Söhne"/>
              </a:rPr>
              <a:t>Paper 2: "Random Forest for Credit Risk Assessment"</a:t>
            </a:r>
            <a:endParaRPr lang="en-US" b="0" i="0" dirty="0">
              <a:effectLst/>
              <a:latin typeface="Söhne"/>
            </a:endParaRPr>
          </a:p>
          <a:p>
            <a:pPr marL="742950" lvl="1" indent="-285750" algn="l">
              <a:buFont typeface="+mj-lt"/>
              <a:buAutoNum type="arabicPeriod"/>
            </a:pPr>
            <a:r>
              <a:rPr lang="en-US" b="1" i="0" dirty="0">
                <a:effectLst/>
                <a:latin typeface="Söhne"/>
              </a:rPr>
              <a:t>Methodology:</a:t>
            </a:r>
            <a:r>
              <a:rPr lang="en-US" b="0" i="0" dirty="0">
                <a:effectLst/>
                <a:latin typeface="Söhne"/>
              </a:rPr>
              <a:t> This study applies a Random Forest model for loan eligibility prediction, considering various financial indicators and credit history.</a:t>
            </a:r>
          </a:p>
          <a:p>
            <a:pPr marL="742950" lvl="1" indent="-285750" algn="l">
              <a:buFont typeface="+mj-lt"/>
              <a:buAutoNum type="arabicPeriod"/>
            </a:pPr>
            <a:r>
              <a:rPr lang="en-US" b="1" i="0" dirty="0">
                <a:effectLst/>
                <a:latin typeface="Söhne"/>
              </a:rPr>
              <a:t>Improvements:</a:t>
            </a:r>
            <a:r>
              <a:rPr lang="en-US" b="0" i="0" dirty="0">
                <a:effectLst/>
                <a:latin typeface="Söhne"/>
              </a:rPr>
              <a:t> Recent work has enhanced this approach by exploring advanced ensemble techniques like gradient boosting and </a:t>
            </a:r>
            <a:r>
              <a:rPr lang="en-US" b="0" i="0" dirty="0" err="1">
                <a:effectLst/>
                <a:latin typeface="Söhne"/>
              </a:rPr>
              <a:t>XGBoost</a:t>
            </a:r>
            <a:r>
              <a:rPr lang="en-US" b="0" i="0" dirty="0">
                <a:effectLst/>
                <a:latin typeface="Söhne"/>
              </a:rPr>
              <a:t>, which exhibit better performance compared to traditional Random Forest.</a:t>
            </a:r>
          </a:p>
          <a:p>
            <a:pPr algn="l"/>
            <a:r>
              <a:rPr lang="en-US" b="1" i="0" dirty="0">
                <a:effectLst/>
                <a:latin typeface="Söhne"/>
              </a:rPr>
              <a:t>Paper 3: "Deep Learning for Credit Scoring"</a:t>
            </a:r>
            <a:endParaRPr lang="en-US" b="0" i="0" dirty="0">
              <a:effectLst/>
              <a:latin typeface="Söhne"/>
            </a:endParaRPr>
          </a:p>
          <a:p>
            <a:pPr marL="742950" lvl="1" indent="-285750" algn="l">
              <a:buFont typeface="+mj-lt"/>
              <a:buAutoNum type="arabicPeriod"/>
            </a:pPr>
            <a:r>
              <a:rPr lang="en-US" b="1" i="0" dirty="0">
                <a:effectLst/>
                <a:latin typeface="Söhne"/>
              </a:rPr>
              <a:t>Methodology:</a:t>
            </a:r>
            <a:r>
              <a:rPr lang="en-US" b="0" i="0" dirty="0">
                <a:effectLst/>
                <a:latin typeface="Söhne"/>
              </a:rPr>
              <a:t> This paper introduces a neural network model with multiple hidden layers, allowing for the automatic extraction of complex patterns from the data.</a:t>
            </a:r>
          </a:p>
          <a:p>
            <a:pPr marL="742950" lvl="1" indent="-285750" algn="l">
              <a:buFont typeface="+mj-lt"/>
              <a:buAutoNum type="arabicPeriod"/>
            </a:pPr>
            <a:r>
              <a:rPr lang="en-US" b="1" i="0" dirty="0">
                <a:effectLst/>
                <a:latin typeface="Söhne"/>
              </a:rPr>
              <a:t>Improvements:</a:t>
            </a:r>
            <a:r>
              <a:rPr lang="en-US" b="0" i="0" dirty="0">
                <a:effectLst/>
                <a:latin typeface="Söhne"/>
              </a:rPr>
              <a:t> Current research in deep learning has extended this by utilizing convolutional neural networks (CNNs) for image-based data, recurrent neural networks (RNNs) for time series data, and transformer-based models like BERT for textual information, resulting in more accurate and versatile predictions.</a:t>
            </a:r>
          </a:p>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28256721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GB"/>
          </a:p>
        </p:txBody>
      </p:sp>
      <p:sp>
        <p:nvSpPr>
          <p:cNvPr id="4" name="Text 2"/>
          <p:cNvSpPr/>
          <p:nvPr/>
        </p:nvSpPr>
        <p:spPr>
          <a:xfrm>
            <a:off x="6111255" y="317906"/>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rPr>
              <a:t>Literature Survey</a:t>
            </a:r>
            <a:endParaRPr lang="en-US" sz="4374" dirty="0"/>
          </a:p>
        </p:txBody>
      </p:sp>
      <p:sp>
        <p:nvSpPr>
          <p:cNvPr id="5" name="Text 3"/>
          <p:cNvSpPr/>
          <p:nvPr/>
        </p:nvSpPr>
        <p:spPr>
          <a:xfrm>
            <a:off x="6111255" y="1330185"/>
            <a:ext cx="7477601" cy="6581509"/>
          </a:xfrm>
          <a:prstGeom prst="rect">
            <a:avLst/>
          </a:prstGeom>
          <a:noFill/>
          <a:ln/>
        </p:spPr>
        <p:txBody>
          <a:bodyPr wrap="square" rtlCol="0" anchor="t"/>
          <a:lstStyle/>
          <a:p>
            <a:pPr algn="l"/>
            <a:r>
              <a:rPr lang="en-US" b="1" i="0" dirty="0">
                <a:effectLst/>
                <a:latin typeface="Söhne"/>
              </a:rPr>
              <a:t>Paper 4: "Addressing Imbalanced Data in Loan Eligibility Prediction"</a:t>
            </a:r>
            <a:endParaRPr lang="en-US" b="0" i="0" dirty="0">
              <a:effectLst/>
              <a:latin typeface="Söhne"/>
            </a:endParaRPr>
          </a:p>
          <a:p>
            <a:pPr marL="742950" lvl="1" indent="-285750" algn="l">
              <a:buFont typeface="+mj-lt"/>
              <a:buAutoNum type="arabicPeriod"/>
            </a:pPr>
            <a:r>
              <a:rPr lang="en-US" b="1" i="0" dirty="0">
                <a:effectLst/>
                <a:latin typeface="Söhne"/>
              </a:rPr>
              <a:t>Methodology:</a:t>
            </a:r>
            <a:r>
              <a:rPr lang="en-US" b="0" i="0" dirty="0">
                <a:effectLst/>
                <a:latin typeface="Söhne"/>
              </a:rPr>
              <a:t> This research focuses on handling imbalanced datasets by applying techniques such as oversampling the minority class and using different evaluation metrics.</a:t>
            </a:r>
          </a:p>
          <a:p>
            <a:pPr marL="742950" lvl="1" indent="-285750" algn="l">
              <a:buFont typeface="+mj-lt"/>
              <a:buAutoNum type="arabicPeriod"/>
            </a:pPr>
            <a:r>
              <a:rPr lang="en-US" b="1" i="0" dirty="0">
                <a:effectLst/>
                <a:latin typeface="Söhne"/>
              </a:rPr>
              <a:t>Improvements:</a:t>
            </a:r>
            <a:r>
              <a:rPr lang="en-US" b="0" i="0" dirty="0">
                <a:effectLst/>
                <a:latin typeface="Söhne"/>
              </a:rPr>
              <a:t> Recent studies have improved this area by proposing advanced methods like synthetic data generation through Generative Adversarial Networks (GANs) and utilizing cost-sensitive learning techniques, which provide more robust models in the presence of class imbalance.</a:t>
            </a:r>
          </a:p>
          <a:p>
            <a:pPr algn="l"/>
            <a:r>
              <a:rPr lang="en-US" b="1" i="0" dirty="0">
                <a:effectLst/>
                <a:latin typeface="Söhne"/>
              </a:rPr>
              <a:t>Paper 5: "Explainable AI for Credit Scoring"</a:t>
            </a:r>
            <a:endParaRPr lang="en-US" b="0" i="0" dirty="0">
              <a:effectLst/>
              <a:latin typeface="Söhne"/>
            </a:endParaRPr>
          </a:p>
          <a:p>
            <a:pPr marL="742950" lvl="1" indent="-285750" algn="l">
              <a:buFont typeface="+mj-lt"/>
              <a:buAutoNum type="arabicPeriod"/>
            </a:pPr>
            <a:r>
              <a:rPr lang="en-US" b="1" i="0" dirty="0">
                <a:effectLst/>
                <a:latin typeface="Söhne"/>
              </a:rPr>
              <a:t>Methodology:</a:t>
            </a:r>
            <a:r>
              <a:rPr lang="en-US" b="0" i="0" dirty="0">
                <a:effectLst/>
                <a:latin typeface="Söhne"/>
              </a:rPr>
              <a:t> This paper emphasizes the importance of model interpretability in the financial sector by using techniques like LIME and SHAP for feature attribution.</a:t>
            </a:r>
          </a:p>
          <a:p>
            <a:pPr marL="742950" lvl="1" indent="-285750" algn="l">
              <a:buFont typeface="+mj-lt"/>
              <a:buAutoNum type="arabicPeriod"/>
            </a:pPr>
            <a:r>
              <a:rPr lang="en-US" b="1" i="0" dirty="0">
                <a:effectLst/>
                <a:latin typeface="Söhne"/>
              </a:rPr>
              <a:t>Improvements:</a:t>
            </a:r>
            <a:r>
              <a:rPr lang="en-US" b="0" i="0" dirty="0">
                <a:effectLst/>
                <a:latin typeface="Söhne"/>
              </a:rPr>
              <a:t> Recent work in this domain has furthered the field by developing custom interpretable models and combining them with more complex models to balance transparency and prediction accuracy effectively.</a:t>
            </a:r>
          </a:p>
          <a:p>
            <a:pPr algn="l"/>
            <a:r>
              <a:rPr lang="en-US" b="1" i="0" dirty="0">
                <a:effectLst/>
                <a:latin typeface="Söhne"/>
              </a:rPr>
              <a:t>Paper 6: "Ensemble Learning for Loan Eligibility Prediction"</a:t>
            </a:r>
            <a:endParaRPr lang="en-US" b="0" i="0" dirty="0">
              <a:effectLst/>
              <a:latin typeface="Söhne"/>
            </a:endParaRPr>
          </a:p>
          <a:p>
            <a:pPr marL="742950" lvl="1" indent="-285750" algn="l">
              <a:buFont typeface="+mj-lt"/>
              <a:buAutoNum type="arabicPeriod"/>
            </a:pPr>
            <a:r>
              <a:rPr lang="en-US" b="1" i="0" dirty="0">
                <a:effectLst/>
                <a:latin typeface="Söhne"/>
              </a:rPr>
              <a:t>Methodology:</a:t>
            </a:r>
            <a:r>
              <a:rPr lang="en-US" b="0" i="0" dirty="0">
                <a:effectLst/>
                <a:latin typeface="Söhne"/>
              </a:rPr>
              <a:t> This research explores the combination of multiple models (e.g., Random Forest, SVM, and logistic regression) to improve prediction performance.</a:t>
            </a:r>
          </a:p>
          <a:p>
            <a:pPr marL="742950" lvl="1" indent="-285750" algn="l">
              <a:buFont typeface="+mj-lt"/>
              <a:buAutoNum type="arabicPeriod"/>
            </a:pPr>
            <a:r>
              <a:rPr lang="en-US" b="1" i="0" dirty="0">
                <a:effectLst/>
                <a:latin typeface="Söhne"/>
              </a:rPr>
              <a:t>Improvements:</a:t>
            </a:r>
            <a:r>
              <a:rPr lang="en-US" b="0" i="0" dirty="0">
                <a:effectLst/>
                <a:latin typeface="Söhne"/>
              </a:rPr>
              <a:t> Current research has refined this by applying model stacking techniques, where the predictions of base models are used as inputs for a meta-learner, leading to significant performance boosts.</a:t>
            </a:r>
          </a:p>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extLst>
      <p:ext uri="{BB962C8B-B14F-4D97-AF65-F5344CB8AC3E}">
        <p14:creationId xmlns:p14="http://schemas.microsoft.com/office/powerpoint/2010/main" val="558567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GB"/>
          </a:p>
        </p:txBody>
      </p:sp>
      <p:sp>
        <p:nvSpPr>
          <p:cNvPr id="4" name="Text 2"/>
          <p:cNvSpPr/>
          <p:nvPr/>
        </p:nvSpPr>
        <p:spPr>
          <a:xfrm>
            <a:off x="811076" y="3071788"/>
            <a:ext cx="5013960" cy="694373"/>
          </a:xfrm>
          <a:prstGeom prst="rect">
            <a:avLst/>
          </a:prstGeom>
          <a:noFill/>
          <a:ln/>
        </p:spPr>
        <p:txBody>
          <a:bodyPr wrap="none" rtlCol="0" anchor="t"/>
          <a:lstStyle/>
          <a:p>
            <a:pPr marL="0" indent="0">
              <a:lnSpc>
                <a:spcPts val="5468"/>
              </a:lnSpc>
              <a:buNone/>
            </a:pPr>
            <a:r>
              <a:rPr lang="en-US" sz="4374" dirty="0">
                <a:solidFill>
                  <a:srgbClr val="1B1B27"/>
                </a:solidFill>
                <a:latin typeface="Times New Roman" panose="02020603050405020304" pitchFamily="18" charset="0"/>
                <a:cs typeface="Times New Roman" panose="02020603050405020304" pitchFamily="18" charset="0"/>
              </a:rPr>
              <a:t>Objective</a:t>
            </a:r>
            <a:r>
              <a:rPr lang="en-US" sz="4374" dirty="0">
                <a:solidFill>
                  <a:srgbClr val="1B1B27"/>
                </a:solidFill>
                <a:latin typeface="Raleway" pitchFamily="34" charset="0"/>
              </a:rPr>
              <a:t> </a:t>
            </a:r>
            <a:endParaRPr lang="en-US" sz="4374" dirty="0"/>
          </a:p>
        </p:txBody>
      </p:sp>
      <p:sp>
        <p:nvSpPr>
          <p:cNvPr id="5" name="Text 3"/>
          <p:cNvSpPr/>
          <p:nvPr/>
        </p:nvSpPr>
        <p:spPr>
          <a:xfrm>
            <a:off x="682906" y="4305783"/>
            <a:ext cx="11909501" cy="2244680"/>
          </a:xfrm>
          <a:prstGeom prst="rect">
            <a:avLst/>
          </a:prstGeom>
          <a:noFill/>
          <a:ln/>
        </p:spPr>
        <p:txBody>
          <a:bodyPr wrap="square" rtlCol="0" anchor="t"/>
          <a:lstStyle/>
          <a:p>
            <a:pPr marL="342900" indent="-342900">
              <a:lnSpc>
                <a:spcPct val="200000"/>
              </a:lnSpc>
              <a:buFont typeface="+mj-lt"/>
              <a:buAutoNum type="arabicPeriod"/>
            </a:pPr>
            <a:r>
              <a:rPr lang="en-US" sz="2800" dirty="0">
                <a:latin typeface="Times New Roman" panose="02020603050405020304" pitchFamily="18" charset="0"/>
                <a:cs typeface="Times New Roman" panose="02020603050405020304" pitchFamily="18" charset="0"/>
              </a:rPr>
              <a:t>To </a:t>
            </a:r>
            <a:r>
              <a:rPr lang="en-US" sz="2800" i="0" dirty="0">
                <a:effectLst/>
                <a:latin typeface="Times New Roman" panose="02020603050405020304" pitchFamily="18" charset="0"/>
                <a:cs typeface="Times New Roman" panose="02020603050405020304" pitchFamily="18" charset="0"/>
              </a:rPr>
              <a:t>Improve Loan Approval Process Efficiency</a:t>
            </a:r>
            <a:endParaRPr lang="en-US" sz="2800" i="0" dirty="0">
              <a:solidFill>
                <a:srgbClr val="3C3939"/>
              </a:solidFill>
              <a:effectLst/>
              <a:latin typeface="Times New Roman" panose="02020603050405020304" pitchFamily="18" charset="0"/>
              <a:ea typeface="Roboto" pitchFamily="34" charset="-122"/>
              <a:cs typeface="Times New Roman" panose="02020603050405020304" pitchFamily="18" charset="0"/>
            </a:endParaRPr>
          </a:p>
          <a:p>
            <a:pPr marL="342900" indent="-342900">
              <a:lnSpc>
                <a:spcPct val="200000"/>
              </a:lnSpc>
              <a:buFont typeface="+mj-lt"/>
              <a:buAutoNum type="arabicPeriod"/>
            </a:pPr>
            <a:r>
              <a:rPr lang="en-US" sz="2800" i="0" dirty="0">
                <a:effectLst/>
                <a:latin typeface="Times New Roman" panose="02020603050405020304" pitchFamily="18" charset="0"/>
                <a:cs typeface="Times New Roman" panose="02020603050405020304" pitchFamily="18" charset="0"/>
              </a:rPr>
              <a:t>To Minimize Credit Risk and Default Rates:</a:t>
            </a:r>
            <a:endParaRPr lang="en-US" sz="2800" dirty="0">
              <a:solidFill>
                <a:srgbClr val="3C3939"/>
              </a:solidFill>
              <a:latin typeface="Times New Roman" panose="02020603050405020304" pitchFamily="18" charset="0"/>
              <a:ea typeface="Roboto" pitchFamily="34" charset="-122"/>
              <a:cs typeface="Times New Roman" panose="02020603050405020304" pitchFamily="18" charset="0"/>
            </a:endParaRPr>
          </a:p>
          <a:p>
            <a:pPr marL="342900" indent="-342900">
              <a:lnSpc>
                <a:spcPct val="200000"/>
              </a:lnSpc>
              <a:buFont typeface="+mj-lt"/>
              <a:buAutoNum type="arabicPeriod"/>
            </a:pPr>
            <a:r>
              <a:rPr lang="en-US" sz="2800" i="0" dirty="0">
                <a:effectLst/>
                <a:latin typeface="Times New Roman" panose="02020603050405020304" pitchFamily="18" charset="0"/>
                <a:cs typeface="Times New Roman" panose="02020603050405020304" pitchFamily="18" charset="0"/>
              </a:rPr>
              <a:t>To Enhance Fairness and Equity in Lending:</a:t>
            </a:r>
            <a:endParaRPr lang="en-US" sz="2800" dirty="0">
              <a:latin typeface="Times New Roman" panose="02020603050405020304" pitchFamily="18" charset="0"/>
              <a:cs typeface="Times New Roman" panose="02020603050405020304" pitchFamily="18" charset="0"/>
            </a:endParaRPr>
          </a:p>
        </p:txBody>
      </p:sp>
      <p:pic>
        <p:nvPicPr>
          <p:cNvPr id="6" name="Image 0" descr="preencoded.png"/>
          <p:cNvPicPr>
            <a:picLocks noChangeAspect="1"/>
          </p:cNvPicPr>
          <p:nvPr/>
        </p:nvPicPr>
        <p:blipFill>
          <a:blip r:embed="rId3"/>
          <a:stretch>
            <a:fillRect/>
          </a:stretch>
        </p:blipFill>
        <p:spPr>
          <a:xfrm>
            <a:off x="0" y="0"/>
            <a:ext cx="14630400" cy="2777490"/>
          </a:xfrm>
          <a:prstGeom prst="rect">
            <a:avLst/>
          </a:prstGeom>
        </p:spPr>
      </p:pic>
    </p:spTree>
    <p:extLst>
      <p:ext uri="{BB962C8B-B14F-4D97-AF65-F5344CB8AC3E}">
        <p14:creationId xmlns:p14="http://schemas.microsoft.com/office/powerpoint/2010/main" val="16171503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GB"/>
          </a:p>
        </p:txBody>
      </p:sp>
      <p:sp>
        <p:nvSpPr>
          <p:cNvPr id="4" name="Text 2"/>
          <p:cNvSpPr/>
          <p:nvPr/>
        </p:nvSpPr>
        <p:spPr>
          <a:xfrm>
            <a:off x="2037993" y="4456628"/>
            <a:ext cx="501396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Data Preprocessing</a:t>
            </a:r>
            <a:endParaRPr lang="en-US" sz="4374" dirty="0"/>
          </a:p>
        </p:txBody>
      </p:sp>
      <p:sp>
        <p:nvSpPr>
          <p:cNvPr id="5" name="Text 3"/>
          <p:cNvSpPr/>
          <p:nvPr/>
        </p:nvSpPr>
        <p:spPr>
          <a:xfrm>
            <a:off x="2037993" y="5484257"/>
            <a:ext cx="10554414" cy="1066205"/>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Data preprocessing plays a vital role in loan eligibility prediction. It involves cleaning and imputing missing data, feature engineering and selection, and scaling and normalization. These steps ensure the data is ready for analysis and model training.</a:t>
            </a:r>
            <a:endParaRPr lang="en-US" sz="1750" dirty="0"/>
          </a:p>
        </p:txBody>
      </p:sp>
      <p:pic>
        <p:nvPicPr>
          <p:cNvPr id="6" name="Image 0" descr="preencoded.png"/>
          <p:cNvPicPr>
            <a:picLocks noChangeAspect="1"/>
          </p:cNvPicPr>
          <p:nvPr/>
        </p:nvPicPr>
        <p:blipFill>
          <a:blip r:embed="rId3"/>
          <a:stretch>
            <a:fillRect/>
          </a:stretch>
        </p:blipFill>
        <p:spPr>
          <a:xfrm>
            <a:off x="0" y="0"/>
            <a:ext cx="14630400" cy="27774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215850"/>
            <a:ext cx="14630400" cy="9348907"/>
          </a:xfrm>
          <a:prstGeom prst="rect">
            <a:avLst/>
          </a:prstGeom>
          <a:solidFill>
            <a:srgbClr val="FFFFFF">
              <a:alpha val="75000"/>
            </a:srgbClr>
          </a:solidFill>
          <a:ln w="9644">
            <a:solidFill>
              <a:srgbClr val="FFFFFF">
                <a:alpha val="64000"/>
              </a:srgbClr>
            </a:solidFill>
            <a:prstDash val="solid"/>
          </a:ln>
        </p:spPr>
        <p:txBody>
          <a:bodyPr/>
          <a:lstStyle/>
          <a:p>
            <a:endParaRPr lang="en-GB"/>
          </a:p>
        </p:txBody>
      </p:sp>
      <p:sp>
        <p:nvSpPr>
          <p:cNvPr id="4" name="Text 2"/>
          <p:cNvSpPr/>
          <p:nvPr/>
        </p:nvSpPr>
        <p:spPr>
          <a:xfrm>
            <a:off x="6364367" y="427673"/>
            <a:ext cx="4663440" cy="486013"/>
          </a:xfrm>
          <a:prstGeom prst="rect">
            <a:avLst/>
          </a:prstGeom>
          <a:noFill/>
          <a:ln/>
        </p:spPr>
        <p:txBody>
          <a:bodyPr wrap="none" rtlCol="0" anchor="t"/>
          <a:lstStyle/>
          <a:p>
            <a:pPr marL="0" indent="0">
              <a:lnSpc>
                <a:spcPts val="3827"/>
              </a:lnSpc>
              <a:buNone/>
            </a:pPr>
            <a:r>
              <a:rPr lang="en-US" sz="3062" dirty="0">
                <a:solidFill>
                  <a:srgbClr val="1B1B27"/>
                </a:solidFill>
                <a:latin typeface="Raleway" pitchFamily="34" charset="0"/>
                <a:ea typeface="Raleway" pitchFamily="34" charset="-122"/>
                <a:cs typeface="Raleway" pitchFamily="34" charset="-120"/>
              </a:rPr>
              <a:t>Machine Learning Models</a:t>
            </a:r>
            <a:endParaRPr lang="en-US" sz="3062" dirty="0"/>
          </a:p>
        </p:txBody>
      </p:sp>
      <p:sp>
        <p:nvSpPr>
          <p:cNvPr id="7" name="Text 5"/>
          <p:cNvSpPr/>
          <p:nvPr/>
        </p:nvSpPr>
        <p:spPr>
          <a:xfrm>
            <a:off x="6207562" y="1280636"/>
            <a:ext cx="2488525" cy="388858"/>
          </a:xfrm>
          <a:prstGeom prst="rect">
            <a:avLst/>
          </a:prstGeom>
          <a:noFill/>
          <a:ln/>
        </p:spPr>
        <p:txBody>
          <a:bodyPr wrap="none" rtlCol="0" anchor="t"/>
          <a:lstStyle/>
          <a:p>
            <a:pPr marL="0" indent="0">
              <a:lnSpc>
                <a:spcPts val="3062"/>
              </a:lnSpc>
              <a:buNone/>
            </a:pPr>
            <a:r>
              <a:rPr lang="en-US" sz="2449" b="1" dirty="0">
                <a:solidFill>
                  <a:srgbClr val="1B1B27"/>
                </a:solidFill>
                <a:latin typeface="Raleway" pitchFamily="34" charset="0"/>
                <a:ea typeface="Raleway" pitchFamily="34" charset="-122"/>
                <a:cs typeface="Raleway" pitchFamily="34" charset="-120"/>
              </a:rPr>
              <a:t>Decision Tree :</a:t>
            </a:r>
            <a:endParaRPr lang="en-US" sz="2449" b="1" dirty="0"/>
          </a:p>
        </p:txBody>
      </p:sp>
      <p:sp>
        <p:nvSpPr>
          <p:cNvPr id="12" name="Text 10"/>
          <p:cNvSpPr/>
          <p:nvPr/>
        </p:nvSpPr>
        <p:spPr>
          <a:xfrm>
            <a:off x="6137434" y="1840705"/>
            <a:ext cx="7388066" cy="1527528"/>
          </a:xfrm>
          <a:prstGeom prst="rect">
            <a:avLst/>
          </a:prstGeom>
          <a:noFill/>
          <a:ln/>
        </p:spPr>
        <p:txBody>
          <a:bodyPr wrap="square" rtlCol="0" anchor="t"/>
          <a:lstStyle/>
          <a:p>
            <a:pPr marL="0" indent="0">
              <a:lnSpc>
                <a:spcPct val="150000"/>
              </a:lnSpc>
              <a:buNone/>
            </a:pPr>
            <a:r>
              <a:rPr lang="en-US" sz="2000" b="0" i="0" dirty="0">
                <a:effectLst/>
                <a:latin typeface="Söhne"/>
              </a:rPr>
              <a:t>A Decision Tree Classifier is a supervised machine learning algorithm that is commonly used for classification tasks. In the context of loan eligibility prediction, a decision tree is a tree-like structure where each node represents a feature or attribute, and each branch represents a decision or a rule. The leaves of the tree represent class labels (e.g., "Approved" or "Rejected" for loans).</a:t>
            </a:r>
          </a:p>
          <a:p>
            <a:pPr marL="0" indent="0">
              <a:lnSpc>
                <a:spcPct val="150000"/>
              </a:lnSpc>
              <a:buNone/>
            </a:pPr>
            <a:endParaRPr lang="en-US" dirty="0"/>
          </a:p>
        </p:txBody>
      </p:sp>
      <p:pic>
        <p:nvPicPr>
          <p:cNvPr id="15" name="Image 0" descr="preencoded.png"/>
          <p:cNvPicPr>
            <a:picLocks noChangeAspect="1"/>
          </p:cNvPicPr>
          <p:nvPr/>
        </p:nvPicPr>
        <p:blipFill>
          <a:blip r:embed="rId3"/>
          <a:stretch>
            <a:fillRect/>
          </a:stretch>
        </p:blipFill>
        <p:spPr>
          <a:xfrm>
            <a:off x="0" y="0"/>
            <a:ext cx="5486400" cy="9348907"/>
          </a:xfrm>
          <a:prstGeom prst="rect">
            <a:avLst/>
          </a:prstGeom>
        </p:spPr>
      </p:pic>
      <p:sp>
        <p:nvSpPr>
          <p:cNvPr id="17" name="Text 5">
            <a:extLst>
              <a:ext uri="{FF2B5EF4-FFF2-40B4-BE49-F238E27FC236}">
                <a16:creationId xmlns:a16="http://schemas.microsoft.com/office/drawing/2014/main" id="{236E9AF9-C576-B69D-D333-DD2795C65D57}"/>
              </a:ext>
            </a:extLst>
          </p:cNvPr>
          <p:cNvSpPr/>
          <p:nvPr/>
        </p:nvSpPr>
        <p:spPr>
          <a:xfrm>
            <a:off x="6207562" y="5032481"/>
            <a:ext cx="2488525" cy="388858"/>
          </a:xfrm>
          <a:prstGeom prst="rect">
            <a:avLst/>
          </a:prstGeom>
          <a:noFill/>
          <a:ln/>
        </p:spPr>
        <p:txBody>
          <a:bodyPr wrap="none" rtlCol="0" anchor="t"/>
          <a:lstStyle/>
          <a:p>
            <a:pPr marL="0" indent="0">
              <a:lnSpc>
                <a:spcPts val="3062"/>
              </a:lnSpc>
              <a:buNone/>
            </a:pPr>
            <a:r>
              <a:rPr lang="en-US" sz="2449" b="1" dirty="0">
                <a:solidFill>
                  <a:srgbClr val="1B1B27"/>
                </a:solidFill>
                <a:latin typeface="Raleway" pitchFamily="34" charset="0"/>
              </a:rPr>
              <a:t>Navie Bayes :</a:t>
            </a:r>
            <a:endParaRPr lang="en-US" sz="2449" b="1" dirty="0"/>
          </a:p>
        </p:txBody>
      </p:sp>
      <p:sp>
        <p:nvSpPr>
          <p:cNvPr id="18" name="Text 10">
            <a:extLst>
              <a:ext uri="{FF2B5EF4-FFF2-40B4-BE49-F238E27FC236}">
                <a16:creationId xmlns:a16="http://schemas.microsoft.com/office/drawing/2014/main" id="{CCE68386-253D-50B7-2D50-46136594DB66}"/>
              </a:ext>
            </a:extLst>
          </p:cNvPr>
          <p:cNvSpPr/>
          <p:nvPr/>
        </p:nvSpPr>
        <p:spPr>
          <a:xfrm>
            <a:off x="6137434" y="5662268"/>
            <a:ext cx="7388066" cy="1527528"/>
          </a:xfrm>
          <a:prstGeom prst="rect">
            <a:avLst/>
          </a:prstGeom>
          <a:noFill/>
          <a:ln/>
        </p:spPr>
        <p:txBody>
          <a:bodyPr wrap="square" rtlCol="0" anchor="t"/>
          <a:lstStyle/>
          <a:p>
            <a:pPr marL="0" indent="0">
              <a:lnSpc>
                <a:spcPct val="150000"/>
              </a:lnSpc>
              <a:buNone/>
            </a:pPr>
            <a:r>
              <a:rPr lang="en-US" sz="2000" b="0" i="0" dirty="0">
                <a:effectLst/>
                <a:latin typeface="Söhne"/>
              </a:rPr>
              <a:t>To use the Naive Bayes classifier for loan eligibility prediction, you first calculate the conditional probability of an application being approved or rejected given the values of its features. This is done for each class. The final decision is made by selecting the class with the highest conditional probability.</a:t>
            </a:r>
            <a:endParaRPr lang="en-US"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GB"/>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GB" dirty="0"/>
          </a:p>
        </p:txBody>
      </p:sp>
      <p:sp>
        <p:nvSpPr>
          <p:cNvPr id="4" name="Text 2"/>
          <p:cNvSpPr/>
          <p:nvPr/>
        </p:nvSpPr>
        <p:spPr>
          <a:xfrm>
            <a:off x="671153" y="464475"/>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rPr>
              <a:t>Proposed System Architecture</a:t>
            </a:r>
            <a:endParaRPr lang="en-US" sz="4374" dirty="0"/>
          </a:p>
        </p:txBody>
      </p:sp>
      <p:sp>
        <p:nvSpPr>
          <p:cNvPr id="5" name="Text 3"/>
          <p:cNvSpPr/>
          <p:nvPr/>
        </p:nvSpPr>
        <p:spPr>
          <a:xfrm>
            <a:off x="671153" y="2028712"/>
            <a:ext cx="7477601" cy="1777008"/>
          </a:xfrm>
          <a:prstGeom prst="rect">
            <a:avLst/>
          </a:prstGeom>
          <a:noFill/>
          <a:ln/>
        </p:spPr>
        <p:txBody>
          <a:bodyPr wrap="square" rtlCol="0" anchor="t"/>
          <a:lstStyle/>
          <a:p>
            <a:pPr marL="0" indent="0">
              <a:lnSpc>
                <a:spcPts val="2799"/>
              </a:lnSpc>
              <a:buNone/>
            </a:pP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9" name="Picture 8">
            <a:extLst>
              <a:ext uri="{FF2B5EF4-FFF2-40B4-BE49-F238E27FC236}">
                <a16:creationId xmlns:a16="http://schemas.microsoft.com/office/drawing/2014/main" id="{82B0C811-237D-73AE-30AA-2FC49AF62188}"/>
              </a:ext>
            </a:extLst>
          </p:cNvPr>
          <p:cNvPicPr>
            <a:picLocks noChangeAspect="1"/>
          </p:cNvPicPr>
          <p:nvPr/>
        </p:nvPicPr>
        <p:blipFill>
          <a:blip r:embed="rId4"/>
          <a:stretch>
            <a:fillRect/>
          </a:stretch>
        </p:blipFill>
        <p:spPr>
          <a:xfrm>
            <a:off x="901512" y="2729209"/>
            <a:ext cx="7340977" cy="389275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853</Words>
  <Application>Microsoft Office PowerPoint</Application>
  <PresentationFormat>Custom</PresentationFormat>
  <Paragraphs>63</Paragraphs>
  <Slides>12</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Raleway</vt:lpstr>
      <vt:lpstr>Roboto</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Jennie Arul</cp:lastModifiedBy>
  <cp:revision>3</cp:revision>
  <dcterms:created xsi:type="dcterms:W3CDTF">2023-10-16T21:23:22Z</dcterms:created>
  <dcterms:modified xsi:type="dcterms:W3CDTF">2023-10-16T21:42:54Z</dcterms:modified>
</cp:coreProperties>
</file>